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y="5143500" cx="9144000"/>
  <p:notesSz cx="6858000" cy="9144000"/>
  <p:embeddedFontLst>
    <p:embeddedFont>
      <p:font typeface="Staatliches"/>
      <p:regular r:id="rId40"/>
    </p:embeddedFont>
    <p:embeddedFont>
      <p:font typeface="News Cycle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taatliches-regular.fntdata"/><Relationship Id="rId20" Type="http://schemas.openxmlformats.org/officeDocument/2006/relationships/slide" Target="slides/slide14.xml"/><Relationship Id="rId42" Type="http://schemas.openxmlformats.org/officeDocument/2006/relationships/font" Target="fonts/NewsCycle-bold.fntdata"/><Relationship Id="rId41" Type="http://schemas.openxmlformats.org/officeDocument/2006/relationships/font" Target="fonts/NewsCycle-regular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istill.pub/2018/building-blocks/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ashee87.github.io/data%20science/general/Clustering-with-Scikit-with-GIFs/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ashee87.github.io/data%20science/general/Clustering-with-Scikit-with-GIFs/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istill.pub/2018/building-blocks/" TargetMode="Externa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darpa.mil/attachments/XAIProgramUpdate.pdf" TargetMode="Externa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brianlim.net/wordpress/wp-content/uploads/2019/01/chi2019-reasoned-xai-framework.pdf" TargetMode="Externa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darpa.mil/attachments/XAIProgramUpdate.pdf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21abe48a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21abe48a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https://twitter.com/RyCunn/status/1181280901772111874/photo/1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621c59ad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621c59ad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621c59ad7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621c59ad7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https://distill.pub/2018/building-blocks/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621c59ad7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621c59ad7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21abe48a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21abe48a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21abe48a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21abe48a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21abe48ae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21abe48ae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21abe48a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21abe48a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Gif from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https://dashee87.github.io/data%20science/general/Clustering-with-Scikit-with-GIFs/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621abe48ae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621abe48a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621abe48ae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621abe48ae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Gif from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https://dashee87.github.io/data%20science/general/Clustering-with-Scikit-with-GIFs/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21c59ad7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21c59ad7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621abe48ae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621abe48ae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621abe48ae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621abe48a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21abe48ae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21abe48ae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621abe48ae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621abe48ae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621abe48ae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621abe48ae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621abe48ae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621abe48ae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621c59ad7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621c59ad7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https://distill.pub/2018/building-blocks/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621abe48ae_0_3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621abe48ae_0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621abe48ae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621abe48ae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621abe48ae_0_2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621abe48ae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iteration, and not just on the model, or even the data, although both are important.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We need to iterate to find good problems.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21abe48a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21abe48a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https://www.darpa.mil/attachments/XAIProgramUpdate.pdf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621abe48ae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621abe48ae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621abe48ae_0_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621abe48ae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620f95dc7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620f95dc7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http://www.brianlim.net/wordpress/wp-content/uploads/2019/01/chi2019-reasoned-xai-framework.pdf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621abe48ae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621abe48ae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https://www.darpa.mil/attachments/XAIProgramUpdate.pdf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21abe48a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21abe48a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21abe48a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21abe48a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21abe48a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621abe48a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621abe48a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621abe48a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21abe48a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621abe48a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21abe48a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21abe48a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https://twitter.com/RyCunn/status/1181280901772111874/photo/1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/>
        </p:nvSpPr>
        <p:spPr>
          <a:xfrm>
            <a:off x="8472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3" name="Google Shape;13;p2"/>
          <p:cNvSpPr txBox="1"/>
          <p:nvPr/>
        </p:nvSpPr>
        <p:spPr>
          <a:xfrm>
            <a:off x="9996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1520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-11250" y="4110250"/>
            <a:ext cx="91665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Chinmay Kulkarni and Mary Beth Kery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222222"/>
                </a:solidFill>
              </a:rPr>
              <a:t>Fall 2019, Human-Computer Interaction Institute, Carnegie Mellon University</a:t>
            </a:r>
            <a:endParaRPr sz="3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Staatliches"/>
              <a:buNone/>
              <a:defRPr sz="30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7" name="Google Shape;17;p2"/>
          <p:cNvSpPr/>
          <p:nvPr/>
        </p:nvSpPr>
        <p:spPr>
          <a:xfrm>
            <a:off x="-11250" y="3912900"/>
            <a:ext cx="9166500" cy="226200"/>
          </a:xfrm>
          <a:prstGeom prst="rect">
            <a:avLst/>
          </a:prstGeom>
          <a:solidFill>
            <a:srgbClr val="FFE741">
              <a:alpha val="4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" name="Google Shape;1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4577" y="4110202"/>
            <a:ext cx="1775423" cy="103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/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/>
        </p:nvSpPr>
        <p:spPr>
          <a:xfrm>
            <a:off x="8472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75" name="Google Shape;75;p16"/>
          <p:cNvSpPr txBox="1"/>
          <p:nvPr/>
        </p:nvSpPr>
        <p:spPr>
          <a:xfrm>
            <a:off x="9996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11520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-11250" y="4110250"/>
            <a:ext cx="91665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Chinmay Kulkarni and Mary Beth Kery 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222222"/>
                </a:solidFill>
              </a:rPr>
              <a:t>Fall 2019, Human-Computer Interaction Institute, Carnegie Mellon University</a:t>
            </a:r>
            <a:endParaRPr sz="3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78" name="Google Shape;78;p16"/>
          <p:cNvSpPr txBox="1"/>
          <p:nvPr>
            <p:ph idx="1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Staatliches"/>
              <a:buNone/>
              <a:defRPr sz="30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79" name="Google Shape;79;p16"/>
          <p:cNvSpPr/>
          <p:nvPr/>
        </p:nvSpPr>
        <p:spPr>
          <a:xfrm>
            <a:off x="-11250" y="3912900"/>
            <a:ext cx="9166500" cy="226200"/>
          </a:xfrm>
          <a:prstGeom prst="rect">
            <a:avLst/>
          </a:prstGeom>
          <a:solidFill>
            <a:srgbClr val="FFE741">
              <a:alpha val="4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4577" y="4110202"/>
            <a:ext cx="1775423" cy="103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/>
            </a:lvl1pPr>
            <a:lvl2pPr lvl="1" rtl="0">
              <a:buNone/>
              <a:defRPr sz="1200"/>
            </a:lvl2pPr>
            <a:lvl3pPr lvl="2" rtl="0">
              <a:buNone/>
              <a:defRPr sz="1200"/>
            </a:lvl3pPr>
            <a:lvl4pPr lvl="3" rtl="0">
              <a:buNone/>
              <a:defRPr sz="1200"/>
            </a:lvl4pPr>
            <a:lvl5pPr lvl="4" rtl="0">
              <a:buNone/>
              <a:defRPr sz="1200"/>
            </a:lvl5pPr>
            <a:lvl6pPr lvl="5" rtl="0">
              <a:buNone/>
              <a:defRPr sz="1200"/>
            </a:lvl6pPr>
            <a:lvl7pPr lvl="6" rtl="0">
              <a:buNone/>
              <a:defRPr sz="1200"/>
            </a:lvl7pPr>
            <a:lvl8pPr lvl="7" rtl="0">
              <a:buNone/>
              <a:defRPr sz="1200"/>
            </a:lvl8pPr>
            <a:lvl9pPr lvl="8" rtl="0">
              <a:buNone/>
              <a:defRPr sz="12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" name="Google Shape;91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" name="Google Shape;9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9" name="Google Shape;9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2" name="Google Shape;10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6" name="Google Shape;106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7" name="Google Shape;107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8" name="Google Shape;10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11" name="Google Shape;11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" name="Google Shape;114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/>
        </p:txBody>
      </p:sp>
      <p:sp>
        <p:nvSpPr>
          <p:cNvPr id="120" name="Google Shape;120;p27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Google Shape;122;p2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2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/>
        </p:txBody>
      </p:sp>
      <p:sp>
        <p:nvSpPr>
          <p:cNvPr id="126" name="Google Shape;126;p2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2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200"/>
            </a:lvl1pPr>
            <a:lvl2pPr lvl="1">
              <a:buNone/>
              <a:defRPr sz="1200"/>
            </a:lvl2pPr>
            <a:lvl3pPr lvl="2">
              <a:buNone/>
              <a:defRPr sz="1200"/>
            </a:lvl3pPr>
            <a:lvl4pPr lvl="3">
              <a:buNone/>
              <a:defRPr sz="1200"/>
            </a:lvl4pPr>
            <a:lvl5pPr lvl="4">
              <a:buNone/>
              <a:defRPr sz="1200"/>
            </a:lvl5pPr>
            <a:lvl6pPr lvl="5">
              <a:buNone/>
              <a:defRPr sz="1200"/>
            </a:lvl6pPr>
            <a:lvl7pPr lvl="6">
              <a:buNone/>
              <a:defRPr sz="1200"/>
            </a:lvl7pPr>
            <a:lvl8pPr lvl="7">
              <a:buNone/>
              <a:defRPr sz="1200"/>
            </a:lvl8pPr>
            <a:lvl9pPr lvl="8">
              <a:buNone/>
              <a:defRPr sz="12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ews Cycle"/>
              <a:buNone/>
              <a:defRPr b="1"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b="1"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-87450" y="0"/>
            <a:ext cx="7591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6"/>
                </a:solidFill>
                <a:highlight>
                  <a:srgbClr val="222222"/>
                </a:highlight>
                <a:latin typeface="Arial Rounded"/>
                <a:ea typeface="Arial Rounded"/>
                <a:cs typeface="Arial Rounded"/>
                <a:sym typeface="Arial Rounded"/>
              </a:rPr>
              <a:t>          Human-AI Interaction Fall 19  .</a:t>
            </a:r>
            <a:endParaRPr b="1" sz="11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-87450" y="0"/>
            <a:ext cx="7591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6"/>
                </a:solidFill>
                <a:highlight>
                  <a:srgbClr val="222222"/>
                </a:highlight>
                <a:latin typeface="Arial Rounded"/>
                <a:ea typeface="Arial Rounded"/>
                <a:cs typeface="Arial Rounded"/>
                <a:sym typeface="Arial Rounded"/>
              </a:rPr>
              <a:t>          Human-AI Interaction Fall 19  .</a:t>
            </a:r>
            <a:endParaRPr b="1" sz="11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Relationship Id="rId4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/>
          <p:nvPr>
            <p:ph idx="1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Interpreting and Explaining Algorithms</a:t>
            </a:r>
            <a:endParaRPr/>
          </a:p>
        </p:txBody>
      </p:sp>
      <p:sp>
        <p:nvSpPr>
          <p:cNvPr id="135" name="Google Shape;135;p29"/>
          <p:cNvSpPr/>
          <p:nvPr/>
        </p:nvSpPr>
        <p:spPr>
          <a:xfrm>
            <a:off x="8000" y="104150"/>
            <a:ext cx="871800" cy="3126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</a:rPr>
              <a:t>No Quiz!</a:t>
            </a:r>
            <a:endParaRPr b="1" sz="1200">
              <a:solidFill>
                <a:schemeClr val="accent6"/>
              </a:solidFill>
            </a:endParaRPr>
          </a:p>
        </p:txBody>
      </p:sp>
      <p:sp>
        <p:nvSpPr>
          <p:cNvPr id="136" name="Google Shape;136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explanation/bad explanation?</a:t>
            </a:r>
            <a:endParaRPr/>
          </a:p>
        </p:txBody>
      </p:sp>
      <p:sp>
        <p:nvSpPr>
          <p:cNvPr id="206" name="Google Shape;206;p38"/>
          <p:cNvSpPr txBox="1"/>
          <p:nvPr>
            <p:ph idx="1" type="body"/>
          </p:nvPr>
        </p:nvSpPr>
        <p:spPr>
          <a:xfrm>
            <a:off x="311700" y="1152475"/>
            <a:ext cx="5182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KTOO is Alaska’s NPR station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 good explanation exposes when the algorithm goes wrong</a:t>
            </a:r>
            <a:endParaRPr/>
          </a:p>
        </p:txBody>
      </p:sp>
      <p:sp>
        <p:nvSpPr>
          <p:cNvPr id="207" name="Google Shape;207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8" name="Google Shape;20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4452" y="0"/>
            <a:ext cx="2897747" cy="51435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explanation/bad explanation</a:t>
            </a:r>
            <a:endParaRPr/>
          </a:p>
        </p:txBody>
      </p:sp>
      <p:sp>
        <p:nvSpPr>
          <p:cNvPr id="214" name="Google Shape;214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6" name="Google Shape;21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45355"/>
            <a:ext cx="9144001" cy="245279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9"/>
          <p:cNvSpPr/>
          <p:nvPr/>
        </p:nvSpPr>
        <p:spPr>
          <a:xfrm>
            <a:off x="2389150" y="3210675"/>
            <a:ext cx="1994400" cy="393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explanation/bad explanation</a:t>
            </a:r>
            <a:endParaRPr/>
          </a:p>
        </p:txBody>
      </p:sp>
      <p:sp>
        <p:nvSpPr>
          <p:cNvPr id="223" name="Google Shape;223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5" name="Google Shape;22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775" y="1245175"/>
            <a:ext cx="6697276" cy="3898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explanation/bad explanation</a:t>
            </a:r>
            <a:endParaRPr/>
          </a:p>
        </p:txBody>
      </p:sp>
      <p:sp>
        <p:nvSpPr>
          <p:cNvPr id="231" name="Google Shape;231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3" name="Google Shape;23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775" y="1245175"/>
            <a:ext cx="6697276" cy="3898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50" y="1090800"/>
            <a:ext cx="7076475" cy="405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this even an explanation?</a:t>
            </a:r>
            <a:endParaRPr/>
          </a:p>
        </p:txBody>
      </p:sp>
      <p:sp>
        <p:nvSpPr>
          <p:cNvPr id="240" name="Google Shape;240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Why or why not?</a:t>
            </a:r>
            <a:endParaRPr/>
          </a:p>
        </p:txBody>
      </p:sp>
      <p:sp>
        <p:nvSpPr>
          <p:cNvPr id="241" name="Google Shape;241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2" name="Google Shape;24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8663" y="1690876"/>
            <a:ext cx="6086673" cy="287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about this one?</a:t>
            </a:r>
            <a:endParaRPr/>
          </a:p>
        </p:txBody>
      </p:sp>
      <p:sp>
        <p:nvSpPr>
          <p:cNvPr id="248" name="Google Shape;248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0" name="Google Shape;25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3499" y="0"/>
            <a:ext cx="56605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3"/>
          <p:cNvSpPr/>
          <p:nvPr/>
        </p:nvSpPr>
        <p:spPr>
          <a:xfrm>
            <a:off x="7336250" y="1013325"/>
            <a:ext cx="1386300" cy="393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few takeaways</a:t>
            </a:r>
            <a:endParaRPr/>
          </a:p>
        </p:txBody>
      </p:sp>
      <p:sp>
        <p:nvSpPr>
          <p:cNvPr id="257" name="Google Shape;257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Good explanations allow you to answer questions: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Why did you do that?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Why not something else?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When do you succeed?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When do you fail?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When can I trust you?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How do I correct an error?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Good explanations help even if the AI you explain isn’t very good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Not all explanations look like explanations</a:t>
            </a:r>
            <a:endParaRPr/>
          </a:p>
        </p:txBody>
      </p:sp>
      <p:sp>
        <p:nvSpPr>
          <p:cNvPr id="258" name="Google Shape;25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try it</a:t>
            </a:r>
            <a:endParaRPr/>
          </a:p>
        </p:txBody>
      </p:sp>
      <p:sp>
        <p:nvSpPr>
          <p:cNvPr id="264" name="Google Shape;264;p45"/>
          <p:cNvSpPr txBox="1"/>
          <p:nvPr>
            <p:ph idx="1" type="body"/>
          </p:nvPr>
        </p:nvSpPr>
        <p:spPr>
          <a:xfrm>
            <a:off x="311700" y="1152475"/>
            <a:ext cx="310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 is a simulation of k-means clustering </a:t>
            </a:r>
            <a:endParaRPr/>
          </a:p>
        </p:txBody>
      </p:sp>
      <p:sp>
        <p:nvSpPr>
          <p:cNvPr id="265" name="Google Shape;265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6" name="Google Shape;26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5900" y="1191400"/>
            <a:ext cx="5486400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try it</a:t>
            </a:r>
            <a:endParaRPr/>
          </a:p>
        </p:txBody>
      </p:sp>
      <p:sp>
        <p:nvSpPr>
          <p:cNvPr id="272" name="Google Shape;272;p46"/>
          <p:cNvSpPr txBox="1"/>
          <p:nvPr>
            <p:ph idx="1" type="body"/>
          </p:nvPr>
        </p:nvSpPr>
        <p:spPr>
          <a:xfrm>
            <a:off x="311700" y="1152475"/>
            <a:ext cx="310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Time to write an explanation</a:t>
            </a:r>
            <a:endParaRPr/>
          </a:p>
        </p:txBody>
      </p:sp>
      <p:sp>
        <p:nvSpPr>
          <p:cNvPr id="273" name="Google Shape;273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4" name="Google Shape;27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3625" y="1297425"/>
            <a:ext cx="5486400" cy="3086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5" name="Google Shape;275;p46"/>
          <p:cNvCxnSpPr/>
          <p:nvPr/>
        </p:nvCxnSpPr>
        <p:spPr>
          <a:xfrm rot="10800000">
            <a:off x="2259850" y="2724950"/>
            <a:ext cx="1509900" cy="21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76" name="Google Shape;276;p46"/>
          <p:cNvSpPr txBox="1"/>
          <p:nvPr/>
        </p:nvSpPr>
        <p:spPr>
          <a:xfrm>
            <a:off x="990750" y="2529725"/>
            <a:ext cx="20175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this dot assigned to the blue cluster?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try it</a:t>
            </a:r>
            <a:endParaRPr/>
          </a:p>
        </p:txBody>
      </p:sp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311700" y="1152475"/>
            <a:ext cx="310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 is a simulation of k-means clustering </a:t>
            </a:r>
            <a:endParaRPr/>
          </a:p>
        </p:txBody>
      </p:sp>
      <p:sp>
        <p:nvSpPr>
          <p:cNvPr id="283" name="Google Shape;28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4" name="Google Shape;28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5900" y="1191400"/>
            <a:ext cx="5486400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explanable AI by any other name...</a:t>
            </a:r>
            <a:endParaRPr/>
          </a:p>
        </p:txBody>
      </p:sp>
      <p:sp>
        <p:nvSpPr>
          <p:cNvPr id="142" name="Google Shape;142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Interpretable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Intelligible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Interogatable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Understandable</a:t>
            </a:r>
            <a:endParaRPr/>
          </a:p>
        </p:txBody>
      </p:sp>
      <p:sp>
        <p:nvSpPr>
          <p:cNvPr id="143" name="Google Shape;14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try it</a:t>
            </a:r>
            <a:endParaRPr/>
          </a:p>
        </p:txBody>
      </p:sp>
      <p:sp>
        <p:nvSpPr>
          <p:cNvPr id="290" name="Google Shape;290;p48"/>
          <p:cNvSpPr txBox="1"/>
          <p:nvPr>
            <p:ph idx="1" type="body"/>
          </p:nvPr>
        </p:nvSpPr>
        <p:spPr>
          <a:xfrm>
            <a:off x="311700" y="1152475"/>
            <a:ext cx="310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Time to write an explanation</a:t>
            </a:r>
            <a:endParaRPr/>
          </a:p>
        </p:txBody>
      </p:sp>
      <p:sp>
        <p:nvSpPr>
          <p:cNvPr id="291" name="Google Shape;29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2" name="Google Shape;292;p48"/>
          <p:cNvSpPr txBox="1"/>
          <p:nvPr/>
        </p:nvSpPr>
        <p:spPr>
          <a:xfrm>
            <a:off x="990750" y="2529725"/>
            <a:ext cx="20175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this dot assigned to the red cluster?</a:t>
            </a:r>
            <a:endParaRPr/>
          </a:p>
        </p:txBody>
      </p:sp>
      <p:pic>
        <p:nvPicPr>
          <p:cNvPr id="293" name="Google Shape;29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2150" y="1170125"/>
            <a:ext cx="5069449" cy="26792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4" name="Google Shape;294;p48"/>
          <p:cNvCxnSpPr/>
          <p:nvPr/>
        </p:nvCxnSpPr>
        <p:spPr>
          <a:xfrm flipH="1">
            <a:off x="2259925" y="2054625"/>
            <a:ext cx="3228000" cy="67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try it</a:t>
            </a:r>
            <a:endParaRPr/>
          </a:p>
        </p:txBody>
      </p:sp>
      <p:sp>
        <p:nvSpPr>
          <p:cNvPr id="300" name="Google Shape;300;p49"/>
          <p:cNvSpPr txBox="1"/>
          <p:nvPr>
            <p:ph idx="1" type="body"/>
          </p:nvPr>
        </p:nvSpPr>
        <p:spPr>
          <a:xfrm>
            <a:off x="311700" y="1152475"/>
            <a:ext cx="310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Time to write an explanation</a:t>
            </a:r>
            <a:endParaRPr/>
          </a:p>
        </p:txBody>
      </p:sp>
      <p:sp>
        <p:nvSpPr>
          <p:cNvPr id="301" name="Google Shape;301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9"/>
          <p:cNvSpPr txBox="1"/>
          <p:nvPr/>
        </p:nvSpPr>
        <p:spPr>
          <a:xfrm>
            <a:off x="990750" y="2529725"/>
            <a:ext cx="20175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this dot NOT assigned to the blue cluster?</a:t>
            </a:r>
            <a:endParaRPr/>
          </a:p>
        </p:txBody>
      </p:sp>
      <p:pic>
        <p:nvPicPr>
          <p:cNvPr id="303" name="Google Shape;30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2150" y="1170125"/>
            <a:ext cx="5069449" cy="26792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4" name="Google Shape;304;p49"/>
          <p:cNvCxnSpPr/>
          <p:nvPr/>
        </p:nvCxnSpPr>
        <p:spPr>
          <a:xfrm flipH="1">
            <a:off x="2259825" y="2646875"/>
            <a:ext cx="2362500" cy="783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try it</a:t>
            </a:r>
            <a:endParaRPr/>
          </a:p>
        </p:txBody>
      </p:sp>
      <p:sp>
        <p:nvSpPr>
          <p:cNvPr id="310" name="Google Shape;310;p50"/>
          <p:cNvSpPr txBox="1"/>
          <p:nvPr>
            <p:ph idx="1" type="body"/>
          </p:nvPr>
        </p:nvSpPr>
        <p:spPr>
          <a:xfrm>
            <a:off x="311700" y="1152475"/>
            <a:ext cx="310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Time to write an explanation</a:t>
            </a:r>
            <a:endParaRPr/>
          </a:p>
        </p:txBody>
      </p:sp>
      <p:sp>
        <p:nvSpPr>
          <p:cNvPr id="311" name="Google Shape;311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2" name="Google Shape;31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675" y="239475"/>
            <a:ext cx="4204500" cy="236502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50"/>
          <p:cNvSpPr txBox="1"/>
          <p:nvPr/>
        </p:nvSpPr>
        <p:spPr>
          <a:xfrm>
            <a:off x="990750" y="2529725"/>
            <a:ext cx="20175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does clustering work well?</a:t>
            </a:r>
            <a:endParaRPr/>
          </a:p>
        </p:txBody>
      </p:sp>
      <p:pic>
        <p:nvPicPr>
          <p:cNvPr id="314" name="Google Shape;314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2676" y="2604499"/>
            <a:ext cx="4204501" cy="22220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50"/>
          <p:cNvCxnSpPr/>
          <p:nvPr/>
        </p:nvCxnSpPr>
        <p:spPr>
          <a:xfrm flipH="1">
            <a:off x="2305500" y="1657625"/>
            <a:ext cx="2375400" cy="97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16" name="Google Shape;316;p50"/>
          <p:cNvCxnSpPr/>
          <p:nvPr/>
        </p:nvCxnSpPr>
        <p:spPr>
          <a:xfrm rot="10800000">
            <a:off x="2259925" y="2725000"/>
            <a:ext cx="2440500" cy="112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try it</a:t>
            </a:r>
            <a:endParaRPr/>
          </a:p>
        </p:txBody>
      </p:sp>
      <p:sp>
        <p:nvSpPr>
          <p:cNvPr id="322" name="Google Shape;322;p51"/>
          <p:cNvSpPr txBox="1"/>
          <p:nvPr>
            <p:ph idx="1" type="body"/>
          </p:nvPr>
        </p:nvSpPr>
        <p:spPr>
          <a:xfrm>
            <a:off x="311700" y="1152475"/>
            <a:ext cx="310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Time to write an explanation</a:t>
            </a:r>
            <a:endParaRPr/>
          </a:p>
        </p:txBody>
      </p:sp>
      <p:sp>
        <p:nvSpPr>
          <p:cNvPr id="323" name="Google Shape;323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4" name="Google Shape;32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675" y="239475"/>
            <a:ext cx="4204500" cy="236502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51"/>
          <p:cNvSpPr txBox="1"/>
          <p:nvPr/>
        </p:nvSpPr>
        <p:spPr>
          <a:xfrm>
            <a:off x="990750" y="2529725"/>
            <a:ext cx="20175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correct for bad predictions</a:t>
            </a:r>
            <a:r>
              <a:rPr lang="en"/>
              <a:t>?</a:t>
            </a:r>
            <a:endParaRPr/>
          </a:p>
        </p:txBody>
      </p:sp>
      <p:pic>
        <p:nvPicPr>
          <p:cNvPr id="326" name="Google Shape;326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2676" y="2604499"/>
            <a:ext cx="4204501" cy="22220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7" name="Google Shape;327;p51"/>
          <p:cNvCxnSpPr/>
          <p:nvPr/>
        </p:nvCxnSpPr>
        <p:spPr>
          <a:xfrm flipH="1">
            <a:off x="2305500" y="1657625"/>
            <a:ext cx="2375400" cy="97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28" name="Google Shape;328;p51"/>
          <p:cNvCxnSpPr/>
          <p:nvPr/>
        </p:nvCxnSpPr>
        <p:spPr>
          <a:xfrm rot="10800000">
            <a:off x="2403025" y="2926600"/>
            <a:ext cx="2297400" cy="92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try it</a:t>
            </a:r>
            <a:endParaRPr/>
          </a:p>
        </p:txBody>
      </p:sp>
      <p:sp>
        <p:nvSpPr>
          <p:cNvPr id="334" name="Google Shape;334;p52"/>
          <p:cNvSpPr txBox="1"/>
          <p:nvPr>
            <p:ph idx="1" type="body"/>
          </p:nvPr>
        </p:nvSpPr>
        <p:spPr>
          <a:xfrm>
            <a:off x="311700" y="1152475"/>
            <a:ext cx="310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Time to write an explanation</a:t>
            </a:r>
            <a:endParaRPr/>
          </a:p>
        </p:txBody>
      </p:sp>
      <p:sp>
        <p:nvSpPr>
          <p:cNvPr id="335" name="Google Shape;335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6" name="Google Shape;336;p52"/>
          <p:cNvSpPr txBox="1"/>
          <p:nvPr/>
        </p:nvSpPr>
        <p:spPr>
          <a:xfrm>
            <a:off x="990750" y="2529725"/>
            <a:ext cx="20175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correct for bad predictions?</a:t>
            </a:r>
            <a:endParaRPr/>
          </a:p>
        </p:txBody>
      </p:sp>
      <p:pic>
        <p:nvPicPr>
          <p:cNvPr id="337" name="Google Shape;33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676" y="2604499"/>
            <a:ext cx="4204501" cy="22220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8" name="Google Shape;338;p52"/>
          <p:cNvCxnSpPr/>
          <p:nvPr/>
        </p:nvCxnSpPr>
        <p:spPr>
          <a:xfrm flipH="1">
            <a:off x="2305600" y="1539300"/>
            <a:ext cx="2538000" cy="109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39" name="Google Shape;339;p52"/>
          <p:cNvCxnSpPr/>
          <p:nvPr/>
        </p:nvCxnSpPr>
        <p:spPr>
          <a:xfrm rot="10800000">
            <a:off x="2403025" y="2926600"/>
            <a:ext cx="2297400" cy="92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pic>
        <p:nvPicPr>
          <p:cNvPr id="340" name="Google Shape;340;p52"/>
          <p:cNvPicPr preferRelativeResize="0"/>
          <p:nvPr/>
        </p:nvPicPr>
        <p:blipFill rotWithShape="1">
          <a:blip r:embed="rId4">
            <a:alphaModFix/>
          </a:blip>
          <a:srcRect b="7852" l="52789" r="3798" t="25427"/>
          <a:stretch/>
        </p:blipFill>
        <p:spPr>
          <a:xfrm>
            <a:off x="4843600" y="-86600"/>
            <a:ext cx="2297397" cy="2720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000" y="1170125"/>
            <a:ext cx="3995598" cy="271759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try it</a:t>
            </a:r>
            <a:endParaRPr/>
          </a:p>
        </p:txBody>
      </p:sp>
      <p:sp>
        <p:nvSpPr>
          <p:cNvPr id="347" name="Google Shape;347;p53"/>
          <p:cNvSpPr txBox="1"/>
          <p:nvPr>
            <p:ph idx="1" type="body"/>
          </p:nvPr>
        </p:nvSpPr>
        <p:spPr>
          <a:xfrm>
            <a:off x="311700" y="1152475"/>
            <a:ext cx="310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Time to write an explanation</a:t>
            </a:r>
            <a:endParaRPr/>
          </a:p>
        </p:txBody>
      </p:sp>
      <p:sp>
        <p:nvSpPr>
          <p:cNvPr id="348" name="Google Shape;348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9" name="Google Shape;349;p53"/>
          <p:cNvSpPr txBox="1"/>
          <p:nvPr/>
        </p:nvSpPr>
        <p:spPr>
          <a:xfrm>
            <a:off x="990750" y="2529725"/>
            <a:ext cx="20175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question this explanation answers?</a:t>
            </a:r>
            <a:endParaRPr/>
          </a:p>
        </p:txBody>
      </p:sp>
      <p:cxnSp>
        <p:nvCxnSpPr>
          <p:cNvPr id="350" name="Google Shape;350;p53"/>
          <p:cNvCxnSpPr/>
          <p:nvPr/>
        </p:nvCxnSpPr>
        <p:spPr>
          <a:xfrm rot="10800000">
            <a:off x="2403250" y="2967000"/>
            <a:ext cx="2791800" cy="5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51" name="Google Shape;351;p53"/>
          <p:cNvCxnSpPr/>
          <p:nvPr/>
        </p:nvCxnSpPr>
        <p:spPr>
          <a:xfrm rot="10800000">
            <a:off x="2468125" y="2926675"/>
            <a:ext cx="4783500" cy="59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questions does this visualization answer?</a:t>
            </a:r>
            <a:endParaRPr/>
          </a:p>
        </p:txBody>
      </p:sp>
      <p:sp>
        <p:nvSpPr>
          <p:cNvPr id="357" name="Google Shape;357;p54"/>
          <p:cNvSpPr txBox="1"/>
          <p:nvPr>
            <p:ph idx="1" type="body"/>
          </p:nvPr>
        </p:nvSpPr>
        <p:spPr>
          <a:xfrm>
            <a:off x="5893550" y="1152475"/>
            <a:ext cx="293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Why did you do that?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Why not something else?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When do you succeed?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When do you fail?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When can I trust you?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How do I correct an error?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9" name="Google Shape;35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775" y="1317200"/>
            <a:ext cx="6130677" cy="356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2772" y="1031824"/>
            <a:ext cx="3191250" cy="339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25" y="1114501"/>
            <a:ext cx="3593200" cy="3963875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5"/>
          <p:cNvSpPr txBox="1"/>
          <p:nvPr/>
        </p:nvSpPr>
        <p:spPr>
          <a:xfrm>
            <a:off x="4372763" y="4598363"/>
            <a:ext cx="30987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https://www.wired.com/story/self-driving-cars-uber-crash-false-positive-negative/</a:t>
            </a:r>
            <a:endParaRPr sz="1100"/>
          </a:p>
        </p:txBody>
      </p:sp>
      <p:sp>
        <p:nvSpPr>
          <p:cNvPr id="367" name="Google Shape;367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should you give people an explanation?</a:t>
            </a:r>
            <a:endParaRPr/>
          </a:p>
        </p:txBody>
      </p:sp>
      <p:sp>
        <p:nvSpPr>
          <p:cNvPr id="368" name="Google Shape;368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more takeaways</a:t>
            </a:r>
            <a:endParaRPr/>
          </a:p>
        </p:txBody>
      </p:sp>
      <p:sp>
        <p:nvSpPr>
          <p:cNvPr id="374" name="Google Shape;374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Different explanations are useful for different questions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Can you just write an explanation without knowing the question?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How do you know what questions people have???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Can we always give people an explanation?</a:t>
            </a:r>
            <a:endParaRPr/>
          </a:p>
        </p:txBody>
      </p:sp>
      <p:sp>
        <p:nvSpPr>
          <p:cNvPr id="375" name="Google Shape;375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160" y="1268112"/>
            <a:ext cx="3614381" cy="3614381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5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Week 1: </a:t>
            </a:r>
            <a:r>
              <a:rPr lang="en"/>
              <a:t>Start at the End … </a:t>
            </a:r>
            <a:endParaRPr/>
          </a:p>
        </p:txBody>
      </p:sp>
      <p:sp>
        <p:nvSpPr>
          <p:cNvPr id="382" name="Google Shape;382;p57"/>
          <p:cNvSpPr/>
          <p:nvPr/>
        </p:nvSpPr>
        <p:spPr>
          <a:xfrm>
            <a:off x="1872731" y="2397863"/>
            <a:ext cx="1338600" cy="10890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Machine Learning Algorithm</a:t>
            </a:r>
            <a:endParaRPr sz="1100"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(task)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383" name="Google Shape;383;p57"/>
          <p:cNvSpPr txBox="1"/>
          <p:nvPr/>
        </p:nvSpPr>
        <p:spPr>
          <a:xfrm>
            <a:off x="1988056" y="1622563"/>
            <a:ext cx="11661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Training Data (experience)</a:t>
            </a:r>
            <a:endParaRPr sz="1100"/>
          </a:p>
        </p:txBody>
      </p:sp>
      <p:cxnSp>
        <p:nvCxnSpPr>
          <p:cNvPr id="384" name="Google Shape;384;p57"/>
          <p:cNvCxnSpPr/>
          <p:nvPr/>
        </p:nvCxnSpPr>
        <p:spPr>
          <a:xfrm flipH="1">
            <a:off x="2524744" y="2070319"/>
            <a:ext cx="34800" cy="252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5" name="Google Shape;385;p57"/>
          <p:cNvSpPr/>
          <p:nvPr/>
        </p:nvSpPr>
        <p:spPr>
          <a:xfrm>
            <a:off x="1872731" y="3889500"/>
            <a:ext cx="1338600" cy="4818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Model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386" name="Google Shape;386;p57"/>
          <p:cNvSpPr txBox="1"/>
          <p:nvPr/>
        </p:nvSpPr>
        <p:spPr>
          <a:xfrm>
            <a:off x="539588" y="3986813"/>
            <a:ext cx="12099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New Example</a:t>
            </a:r>
            <a:endParaRPr sz="1100"/>
          </a:p>
        </p:txBody>
      </p:sp>
      <p:cxnSp>
        <p:nvCxnSpPr>
          <p:cNvPr id="387" name="Google Shape;387;p57"/>
          <p:cNvCxnSpPr/>
          <p:nvPr/>
        </p:nvCxnSpPr>
        <p:spPr>
          <a:xfrm>
            <a:off x="1481519" y="4118888"/>
            <a:ext cx="285300" cy="11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8" name="Google Shape;388;p57"/>
          <p:cNvCxnSpPr/>
          <p:nvPr/>
        </p:nvCxnSpPr>
        <p:spPr>
          <a:xfrm>
            <a:off x="3352275" y="4130366"/>
            <a:ext cx="320400" cy="31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9" name="Google Shape;389;p57"/>
          <p:cNvSpPr txBox="1"/>
          <p:nvPr/>
        </p:nvSpPr>
        <p:spPr>
          <a:xfrm>
            <a:off x="3764929" y="4021969"/>
            <a:ext cx="3204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??</a:t>
            </a:r>
            <a:endParaRPr sz="1100"/>
          </a:p>
        </p:txBody>
      </p:sp>
      <p:pic>
        <p:nvPicPr>
          <p:cNvPr id="390" name="Google Shape;390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8351" y="1427943"/>
            <a:ext cx="481725" cy="48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2976" y="3648637"/>
            <a:ext cx="481725" cy="481725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57"/>
          <p:cNvSpPr/>
          <p:nvPr/>
        </p:nvSpPr>
        <p:spPr>
          <a:xfrm>
            <a:off x="3436725" y="3783750"/>
            <a:ext cx="867900" cy="8766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57"/>
          <p:cNvSpPr txBox="1"/>
          <p:nvPr>
            <p:ph idx="1" type="body"/>
          </p:nvPr>
        </p:nvSpPr>
        <p:spPr>
          <a:xfrm>
            <a:off x="4921700" y="1152475"/>
            <a:ext cx="39105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Ask what the goals are for different stakeholders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What questions they may have</a:t>
            </a:r>
            <a:endParaRPr/>
          </a:p>
          <a:p>
            <a:pPr indent="-177800" lvl="1" marL="5207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answers we can give</a:t>
            </a:r>
            <a:endParaRPr/>
          </a:p>
          <a:p>
            <a:pPr indent="-177800" lvl="1" marL="5207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to do when you can’t give answers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1" name="Google Shape;15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822" y="0"/>
            <a:ext cx="689435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One more thing: We need to design with the mind in mind</a:t>
            </a:r>
            <a:endParaRPr sz="2500"/>
          </a:p>
        </p:txBody>
      </p:sp>
      <p:sp>
        <p:nvSpPr>
          <p:cNvPr id="399" name="Google Shape;399;p5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1 thinking</a:t>
            </a:r>
            <a:br>
              <a:rPr lang="en"/>
            </a:br>
            <a:r>
              <a:rPr lang="en"/>
              <a:t>Fast, automatic, frequent: </a:t>
            </a:r>
            <a:endParaRPr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/>
              <a:t>determine that an object is at a greater distance than another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/>
              <a:t>complete the phrase "war and ..."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Takes work to override. Brains are lazy.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(if you can’t remember which is System 1 vs. System 2, I can’t either -- I google it every time)</a:t>
            </a:r>
            <a:endParaRPr/>
          </a:p>
        </p:txBody>
      </p:sp>
      <p:sp>
        <p:nvSpPr>
          <p:cNvPr id="400" name="Google Shape;400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/>
              <a:t>‹#›</a:t>
            </a:fld>
            <a:endParaRPr sz="1000"/>
          </a:p>
        </p:txBody>
      </p:sp>
      <p:sp>
        <p:nvSpPr>
          <p:cNvPr id="401" name="Google Shape;401;p5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2 thinking: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Slow, conscious, infrequent: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“Give me a minute to think about it”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Park in a tight parking spot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Write a note for a project extension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Takes effort. =&gt; people are unable to do it if: tired, sleep deprived, task is repetitive, etc. 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Thursday...</a:t>
            </a:r>
            <a:endParaRPr/>
          </a:p>
        </p:txBody>
      </p:sp>
      <p:sp>
        <p:nvSpPr>
          <p:cNvPr id="407" name="Google Shape;407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there principled approaches to creating explanations?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Are there trade-offs?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How does explanability intersect with accuracy and fairness?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Meanwhile, look for AI explanations in the products you use.</a:t>
            </a:r>
            <a:endParaRPr/>
          </a:p>
        </p:txBody>
      </p:sp>
      <p:sp>
        <p:nvSpPr>
          <p:cNvPr id="408" name="Google Shape;408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4" name="Google Shape;414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175" y="298400"/>
            <a:ext cx="8167659" cy="4834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2" name="Google Shape;42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9869"/>
            <a:ext cx="9144000" cy="47637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explanation/bad explanation?</a:t>
            </a:r>
            <a:endParaRPr/>
          </a:p>
        </p:txBody>
      </p:sp>
      <p:sp>
        <p:nvSpPr>
          <p:cNvPr id="157" name="Google Shape;15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/>
              <a:t>‹#›</a:t>
            </a:fld>
            <a:endParaRPr sz="1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Good explanation/bad explanation?</a:t>
            </a:r>
            <a:endParaRPr/>
          </a:p>
        </p:txBody>
      </p:sp>
      <p:sp>
        <p:nvSpPr>
          <p:cNvPr id="163" name="Google Shape;16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5" name="Google Shape;1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1835" y="1346825"/>
            <a:ext cx="4952165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5100" y="979355"/>
            <a:ext cx="4022652" cy="199655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3"/>
          <p:cNvSpPr/>
          <p:nvPr/>
        </p:nvSpPr>
        <p:spPr>
          <a:xfrm rot="5400000">
            <a:off x="2550650" y="2521425"/>
            <a:ext cx="1398600" cy="22044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Good explanation/bad explanation?</a:t>
            </a:r>
            <a:endParaRPr/>
          </a:p>
        </p:txBody>
      </p:sp>
      <p:sp>
        <p:nvSpPr>
          <p:cNvPr id="173" name="Google Shape;173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5" name="Google Shape;17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9875" y="1017725"/>
            <a:ext cx="5142426" cy="420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When logged in</a:t>
            </a:r>
            <a:endParaRPr/>
          </a:p>
        </p:txBody>
      </p:sp>
      <p:sp>
        <p:nvSpPr>
          <p:cNvPr id="181" name="Google Shape;181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0351" y="1017725"/>
            <a:ext cx="5291949" cy="407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1" name="Google Shape;19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326" y="683225"/>
            <a:ext cx="3409326" cy="296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0239" y="0"/>
            <a:ext cx="476302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explanation/bad explanation?</a:t>
            </a:r>
            <a:endParaRPr/>
          </a:p>
        </p:txBody>
      </p:sp>
      <p:sp>
        <p:nvSpPr>
          <p:cNvPr id="198" name="Google Shape;198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KTOO is Alaska’s NPR station</a:t>
            </a:r>
            <a:endParaRPr/>
          </a:p>
        </p:txBody>
      </p:sp>
      <p:sp>
        <p:nvSpPr>
          <p:cNvPr id="199" name="Google Shape;19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" name="Google Shape;20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4452" y="0"/>
            <a:ext cx="2897747" cy="51435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AII Styleguid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HAII Styleguid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